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35" r:id="rId5"/>
    <p:sldId id="336" r:id="rId6"/>
    <p:sldId id="339" r:id="rId7"/>
    <p:sldId id="337" r:id="rId8"/>
    <p:sldId id="345" r:id="rId9"/>
    <p:sldId id="342" r:id="rId10"/>
    <p:sldId id="338" r:id="rId11"/>
    <p:sldId id="340" r:id="rId12"/>
    <p:sldId id="3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7" autoAdjust="0"/>
    <p:restoredTop sz="95394" autoAdjust="0"/>
  </p:normalViewPr>
  <p:slideViewPr>
    <p:cSldViewPr snapToGrid="0">
      <p:cViewPr varScale="1">
        <p:scale>
          <a:sx n="61" d="100"/>
          <a:sy n="61" d="100"/>
        </p:scale>
        <p:origin x="1176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0015" y="321733"/>
            <a:ext cx="6086517" cy="2577130"/>
          </a:xfrm>
        </p:spPr>
        <p:txBody>
          <a:bodyPr>
            <a:normAutofit fontScale="90000"/>
          </a:bodyPr>
          <a:lstStyle/>
          <a:p>
            <a:r>
              <a:rPr lang="en-GB" dirty="0"/>
              <a:t>Multi-lingual Chatbot for e-commerce start-up venturing in the Kenyan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E26B5-BB98-E5EE-113B-59E120B90DDC}"/>
              </a:ext>
            </a:extLst>
          </p:cNvPr>
          <p:cNvSpPr txBox="1"/>
          <p:nvPr/>
        </p:nvSpPr>
        <p:spPr>
          <a:xfrm>
            <a:off x="5985638" y="2928402"/>
            <a:ext cx="596053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Automating customer interactions through a machine learning-powered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35167-9EEF-4581-E5A1-700EA85CF132}"/>
              </a:ext>
            </a:extLst>
          </p:cNvPr>
          <p:cNvSpPr txBox="1"/>
          <p:nvPr/>
        </p:nvSpPr>
        <p:spPr>
          <a:xfrm>
            <a:off x="5985781" y="3831021"/>
            <a:ext cx="5712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Members: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Brian Waweru,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Hellen Mwaniki,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Jesicah Mutiso,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Pamela Godia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4ECA3-88A3-A7A2-B1CD-7A3978784D6F}"/>
              </a:ext>
            </a:extLst>
          </p:cNvPr>
          <p:cNvSpPr txBox="1"/>
          <p:nvPr/>
        </p:nvSpPr>
        <p:spPr>
          <a:xfrm>
            <a:off x="6064468" y="5418113"/>
            <a:ext cx="50186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Science Capstone </a:t>
            </a:r>
            <a:r>
              <a:rPr lang="en-US" dirty="0"/>
              <a:t>– August 2025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219834"/>
          </a:xfrm>
        </p:spPr>
        <p:txBody>
          <a:bodyPr/>
          <a:lstStyle/>
          <a:p>
            <a:r>
              <a:rPr lang="en-US" dirty="0"/>
              <a:t>Problem Statement &amp;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399032"/>
            <a:ext cx="8324089" cy="4166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businesses struggle with providing 24/7 customer service due to limited staff availability and high costs.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sz="2800" b="1" dirty="0"/>
              <a:t>OBJECTIVES:</a:t>
            </a:r>
          </a:p>
          <a:p>
            <a:r>
              <a:rPr lang="en-GB" dirty="0"/>
              <a:t>Create a conversational AI for handling customer inquiries</a:t>
            </a:r>
          </a:p>
          <a:p>
            <a:r>
              <a:rPr lang="en-GB" dirty="0"/>
              <a:t>Train a model on real-world chat data</a:t>
            </a:r>
          </a:p>
          <a:p>
            <a:r>
              <a:rPr lang="en-GB" dirty="0"/>
              <a:t>Deploy the chatbot using Streamlit for accessibility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 Collection &amp; Preprocessing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Public customer service conversation datasets from Kaggle or GitHub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Preprocessing Steps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Removed null entries, punctuation, and </a:t>
            </a:r>
            <a:r>
              <a:rPr lang="en-US" sz="2400" dirty="0" err="1"/>
              <a:t>stopwords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Tokenized text into word embeddings</a:t>
            </a:r>
          </a:p>
          <a:p>
            <a:pPr marL="0" indent="0">
              <a:buNone/>
            </a:pPr>
            <a:r>
              <a:rPr lang="en-US" sz="2400" dirty="0"/>
              <a:t>Applied lemmatization for consistency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08" y="-9144"/>
            <a:ext cx="5864352" cy="1882876"/>
          </a:xfrm>
        </p:spPr>
        <p:txBody>
          <a:bodyPr/>
          <a:lstStyle/>
          <a:p>
            <a:r>
              <a:rPr lang="en-US" dirty="0"/>
              <a:t>Modelling and Validation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1843" r="31843"/>
          <a:stretch/>
        </p:blipFill>
        <p:spPr>
          <a:xfrm>
            <a:off x="7594709" y="-9143"/>
            <a:ext cx="4581525" cy="68671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96C0C0-2109-F889-3760-CCE911D44C5C}"/>
              </a:ext>
            </a:extLst>
          </p:cNvPr>
          <p:cNvSpPr txBox="1"/>
          <p:nvPr/>
        </p:nvSpPr>
        <p:spPr>
          <a:xfrm>
            <a:off x="673608" y="2135124"/>
            <a:ext cx="63578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Fine-tuned a pre-trained </a:t>
            </a:r>
            <a:r>
              <a:rPr lang="en-GB" dirty="0" err="1"/>
              <a:t>DistilBERT</a:t>
            </a:r>
            <a:r>
              <a:rPr lang="en-GB" dirty="0"/>
              <a:t> model for text classification and response generation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Training Setup:</a:t>
            </a:r>
          </a:p>
          <a:p>
            <a:r>
              <a:rPr lang="en-GB" dirty="0"/>
              <a:t>80% training, 10% validation, 10% test</a:t>
            </a:r>
          </a:p>
          <a:p>
            <a:r>
              <a:rPr lang="en-GB" dirty="0"/>
              <a:t>Used early stopping and learning rate scheduling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Metrics:</a:t>
            </a:r>
          </a:p>
          <a:p>
            <a:r>
              <a:rPr lang="en-GB" dirty="0"/>
              <a:t>Accuracy: 92%</a:t>
            </a:r>
          </a:p>
          <a:p>
            <a:r>
              <a:rPr lang="en-GB" dirty="0"/>
              <a:t>F1 Score: 0.89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Chatbot Design &amp; Functionality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Flow Chart:</a:t>
            </a:r>
          </a:p>
          <a:p>
            <a:pPr marL="0" indent="0">
              <a:buNone/>
            </a:pPr>
            <a:r>
              <a:rPr lang="en-US" dirty="0"/>
              <a:t>User input → Processed via NLP pipeline → Intent detection → Response generation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Features:</a:t>
            </a:r>
          </a:p>
          <a:p>
            <a:pPr marL="0" indent="0">
              <a:buNone/>
            </a:pPr>
            <a:r>
              <a:rPr lang="en-US" dirty="0"/>
              <a:t>Greets users</a:t>
            </a:r>
          </a:p>
          <a:p>
            <a:pPr marL="0" indent="0">
              <a:buNone/>
            </a:pPr>
            <a:r>
              <a:rPr lang="en-US" dirty="0"/>
              <a:t>Answers FAQs</a:t>
            </a:r>
          </a:p>
          <a:p>
            <a:pPr marL="0" indent="0">
              <a:buNone/>
            </a:pPr>
            <a:r>
              <a:rPr lang="en-US" dirty="0"/>
              <a:t>Escalates complex queries to human agents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32419" y="2090202"/>
            <a:ext cx="3002755" cy="3687763"/>
          </a:xfrm>
        </p:spPr>
        <p:txBody>
          <a:bodyPr/>
          <a:lstStyle/>
          <a:p>
            <a:r>
              <a:rPr lang="en-GB" b="1" dirty="0"/>
              <a:t>User:</a:t>
            </a:r>
            <a:r>
              <a:rPr lang="en-GB" dirty="0"/>
              <a:t> "I want to return my order"</a:t>
            </a:r>
          </a:p>
          <a:p>
            <a:r>
              <a:rPr lang="en-GB" b="1" dirty="0"/>
              <a:t>Bot:</a:t>
            </a:r>
            <a:r>
              <a:rPr lang="en-GB" dirty="0"/>
              <a:t> "Sure! Can you provide your order number?"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Deployment Using Streamlit</a:t>
            </a:r>
            <a:endParaRPr lang="en-Z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1978945"/>
            <a:ext cx="6192838" cy="3687763"/>
          </a:xfrm>
        </p:spPr>
        <p:txBody>
          <a:bodyPr/>
          <a:lstStyle/>
          <a:p>
            <a:r>
              <a:rPr lang="en-GB" b="1" dirty="0"/>
              <a:t>Streamlit</a:t>
            </a:r>
            <a:r>
              <a:rPr lang="en-GB" dirty="0"/>
              <a:t> used for front-end interface</a:t>
            </a:r>
          </a:p>
          <a:p>
            <a:endParaRPr lang="en-GB" dirty="0"/>
          </a:p>
          <a:p>
            <a:r>
              <a:rPr lang="en-GB" b="1" dirty="0"/>
              <a:t>Model </a:t>
            </a:r>
            <a:r>
              <a:rPr lang="en-GB" dirty="0"/>
              <a:t>loaded via transformers library and interacted through a text input box</a:t>
            </a:r>
          </a:p>
          <a:p>
            <a:endParaRPr lang="en-GB" dirty="0"/>
          </a:p>
          <a:p>
            <a:r>
              <a:rPr lang="en-GB" b="1" dirty="0"/>
              <a:t>Hosted locally</a:t>
            </a:r>
            <a:r>
              <a:rPr lang="en-GB" dirty="0"/>
              <a:t> and </a:t>
            </a:r>
            <a:r>
              <a:rPr lang="en-GB" b="1" dirty="0"/>
              <a:t>tested</a:t>
            </a:r>
            <a:r>
              <a:rPr lang="en-GB" dirty="0"/>
              <a:t> with users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624" y="378900"/>
            <a:ext cx="5864352" cy="1180732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76624" y="1984774"/>
            <a:ext cx="6883728" cy="40980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Fully functional chatbot deployed via web app</a:t>
            </a:r>
          </a:p>
          <a:p>
            <a:r>
              <a:rPr lang="en-US" dirty="0"/>
              <a:t>High accuracy on test data</a:t>
            </a:r>
          </a:p>
          <a:p>
            <a:endParaRPr lang="en-US" dirty="0"/>
          </a:p>
          <a:p>
            <a:r>
              <a:rPr lang="en-US" b="1" dirty="0"/>
              <a:t>Challenges:</a:t>
            </a:r>
          </a:p>
          <a:p>
            <a:r>
              <a:rPr lang="en-US" dirty="0"/>
              <a:t>Limited training data for nuanced customer behavior</a:t>
            </a:r>
          </a:p>
          <a:p>
            <a:r>
              <a:rPr lang="en-US" dirty="0"/>
              <a:t>Response diversity</a:t>
            </a:r>
          </a:p>
          <a:p>
            <a:endParaRPr lang="en-US" dirty="0"/>
          </a:p>
          <a:p>
            <a:r>
              <a:rPr lang="en-US" b="1" dirty="0"/>
              <a:t>Future Work:</a:t>
            </a:r>
          </a:p>
          <a:p>
            <a:r>
              <a:rPr lang="en-US" dirty="0"/>
              <a:t>Integrate voice input/output</a:t>
            </a:r>
          </a:p>
          <a:p>
            <a:r>
              <a:rPr lang="en-US" dirty="0"/>
              <a:t>Add multilingual support</a:t>
            </a:r>
          </a:p>
          <a:p>
            <a:r>
              <a:rPr lang="en-US" dirty="0"/>
              <a:t>Deploy to cloud (e.g., AWS/GCP)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62219"/>
            <a:ext cx="5641897" cy="3316893"/>
          </a:xfrm>
        </p:spPr>
        <p:txBody>
          <a:bodyPr>
            <a:normAutofit/>
          </a:bodyPr>
          <a:lstStyle/>
          <a:p>
            <a:r>
              <a:rPr lang="en-US" sz="5400" dirty="0"/>
              <a:t>THE END!</a:t>
            </a:r>
            <a:endParaRPr lang="en-ZA" sz="5400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</Words>
  <Application>Microsoft Office PowerPoint</Application>
  <PresentationFormat>Widescreen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 Light</vt:lpstr>
      <vt:lpstr>Calibri</vt:lpstr>
      <vt:lpstr>Posterama</vt:lpstr>
      <vt:lpstr>Wingdings</vt:lpstr>
      <vt:lpstr>Custom</vt:lpstr>
      <vt:lpstr>Multi-lingual Chatbot for e-commerce start-up venturing in the Kenyan Market</vt:lpstr>
      <vt:lpstr>Problem Statement &amp; Objectives</vt:lpstr>
      <vt:lpstr>Data Collection &amp; Preprocessing</vt:lpstr>
      <vt:lpstr>Modelling and Validation</vt:lpstr>
      <vt:lpstr>Chatbot Design &amp; Functionality</vt:lpstr>
      <vt:lpstr>Deployment Using Streamlit</vt:lpstr>
      <vt:lpstr>Conclusion</vt:lpstr>
      <vt:lpstr>THE END!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2025-07-25T14:53:02Z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